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Old Standard TT" panose="020B0604020202020204" charset="0"/>
      <p:regular r:id="rId28"/>
      <p:bold r:id="rId29"/>
      <p: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418" y="4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6ee5bb3c2a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6ee5bb3c2a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6ee5bb3c2a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6ee5bb3c2a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6ee5bb3c2a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6ee5bb3c2a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ee5bb3c2a_4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6ee5bb3c2a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ee5bb3c2a_4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ee5bb3c2a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6ee5bb3c2a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6ee5bb3c2a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6ee5bb3c2a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6ee5bb3c2a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6ee5bb3c2a_4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6ee5bb3c2a_4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6ee5bb3c2a_4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6ee5bb3c2a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6ee5bb3c2a_4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6ee5bb3c2a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90357f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6ee5bb3c2a_4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6ee5bb3c2a_4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6ee5bb3c2a_4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6ee5bb3c2a_4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0357f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90357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6f90357f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6f90357f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6ee5bb3c2a_5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6ee5bb3c2a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6ee5bb3c2a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6ee5bb3c2a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6ee5bb3c2a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6ee5bb3c2a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Sequence Classification via Graph</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dirty="0"/>
              <a:t>Alenka Tang &amp; Omar Madjitov &amp; Mehak Sharma</a:t>
            </a:r>
            <a:endParaRPr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p:nvPr/>
        </p:nvSpPr>
        <p:spPr>
          <a:xfrm>
            <a:off x="180350" y="298400"/>
            <a:ext cx="4165500" cy="4332900"/>
          </a:xfrm>
          <a:prstGeom prst="rect">
            <a:avLst/>
          </a:prstGeom>
          <a:noFill/>
          <a:ln>
            <a:noFill/>
          </a:ln>
        </p:spPr>
        <p:txBody>
          <a:bodyPr spcFirstLastPara="1" wrap="square" lIns="91425" tIns="91425" rIns="91425" bIns="91425" anchor="t" anchorCtr="0">
            <a:spAutoFit/>
          </a:bodyPr>
          <a:lstStyle/>
          <a:p>
            <a:pPr marL="457200" lvl="0" indent="-306387" algn="l" rtl="0">
              <a:lnSpc>
                <a:spcPct val="100000"/>
              </a:lnSpc>
              <a:spcBef>
                <a:spcPts val="0"/>
              </a:spcBef>
              <a:spcAft>
                <a:spcPts val="0"/>
              </a:spcAft>
              <a:buClr>
                <a:schemeClr val="accent1"/>
              </a:buClr>
              <a:buSzPts val="1225"/>
              <a:buFont typeface="Lato"/>
              <a:buChar char="●"/>
            </a:pPr>
            <a:r>
              <a:rPr lang="en" sz="1225" b="1">
                <a:solidFill>
                  <a:schemeClr val="accent1"/>
                </a:solidFill>
                <a:latin typeface="Lato"/>
                <a:ea typeface="Lato"/>
                <a:cs typeface="Lato"/>
                <a:sym typeface="Lato"/>
              </a:rPr>
              <a:t>Read Sequences and Create k-mers:</a:t>
            </a:r>
            <a:endParaRPr sz="1225" b="1">
              <a:solidFill>
                <a:schemeClr val="accent1"/>
              </a:solidFill>
              <a:latin typeface="Lato"/>
              <a:ea typeface="Lato"/>
              <a:cs typeface="Lato"/>
              <a:sym typeface="Lato"/>
            </a:endParaRPr>
          </a:p>
          <a:p>
            <a:pPr marL="0" lvl="0" indent="0" algn="l" rtl="0">
              <a:lnSpc>
                <a:spcPct val="100000"/>
              </a:lnSpc>
              <a:spcBef>
                <a:spcPts val="0"/>
              </a:spcBef>
              <a:spcAft>
                <a:spcPts val="0"/>
              </a:spcAft>
              <a:buNone/>
            </a:pPr>
            <a:r>
              <a:rPr lang="en" sz="1225" b="1">
                <a:solidFill>
                  <a:schemeClr val="accent1"/>
                </a:solidFill>
                <a:latin typeface="Lato"/>
                <a:ea typeface="Lato"/>
                <a:cs typeface="Lato"/>
                <a:sym typeface="Lato"/>
              </a:rPr>
              <a:t>read_sequences_from_file:</a:t>
            </a:r>
            <a:r>
              <a:rPr lang="en" sz="1225">
                <a:solidFill>
                  <a:schemeClr val="accent1"/>
                </a:solidFill>
                <a:latin typeface="Lato"/>
                <a:ea typeface="Lato"/>
                <a:cs typeface="Lato"/>
                <a:sym typeface="Lato"/>
              </a:rPr>
              <a:t> Extracts sequences and their associated classes from a tab-delimited file.</a:t>
            </a:r>
            <a:endParaRPr sz="1225">
              <a:solidFill>
                <a:schemeClr val="accent1"/>
              </a:solidFill>
              <a:latin typeface="Lato"/>
              <a:ea typeface="Lato"/>
              <a:cs typeface="Lato"/>
              <a:sym typeface="Lato"/>
            </a:endParaRPr>
          </a:p>
          <a:p>
            <a:pPr marL="0" lvl="0" indent="0" algn="l" rtl="0">
              <a:lnSpc>
                <a:spcPct val="100000"/>
              </a:lnSpc>
              <a:spcBef>
                <a:spcPts val="0"/>
              </a:spcBef>
              <a:spcAft>
                <a:spcPts val="0"/>
              </a:spcAft>
              <a:buNone/>
            </a:pPr>
            <a:r>
              <a:rPr lang="en" sz="1225" b="1">
                <a:solidFill>
                  <a:schemeClr val="accent1"/>
                </a:solidFill>
                <a:latin typeface="Lato"/>
                <a:ea typeface="Lato"/>
                <a:cs typeface="Lato"/>
                <a:sym typeface="Lato"/>
              </a:rPr>
              <a:t>chop_into_kmers:</a:t>
            </a:r>
            <a:r>
              <a:rPr lang="en" sz="1225">
                <a:solidFill>
                  <a:schemeClr val="accent1"/>
                </a:solidFill>
                <a:latin typeface="Lato"/>
                <a:ea typeface="Lato"/>
                <a:cs typeface="Lato"/>
                <a:sym typeface="Lato"/>
              </a:rPr>
              <a:t> Chops these sequences into k-mers of specified length k, retaining the associated class label for each k-mer.</a:t>
            </a:r>
            <a:endParaRPr sz="1225">
              <a:solidFill>
                <a:schemeClr val="accent1"/>
              </a:solidFill>
              <a:latin typeface="Lato"/>
              <a:ea typeface="Lato"/>
              <a:cs typeface="Lato"/>
              <a:sym typeface="Lato"/>
            </a:endParaRPr>
          </a:p>
          <a:p>
            <a:pPr marL="0" lvl="0" indent="0" algn="l" rtl="0">
              <a:lnSpc>
                <a:spcPct val="100000"/>
              </a:lnSpc>
              <a:spcBef>
                <a:spcPts val="0"/>
              </a:spcBef>
              <a:spcAft>
                <a:spcPts val="0"/>
              </a:spcAft>
              <a:buNone/>
            </a:pPr>
            <a:endParaRPr sz="1225">
              <a:solidFill>
                <a:schemeClr val="accent1"/>
              </a:solidFill>
              <a:latin typeface="Lato"/>
              <a:ea typeface="Lato"/>
              <a:cs typeface="Lato"/>
              <a:sym typeface="Lato"/>
            </a:endParaRPr>
          </a:p>
          <a:p>
            <a:pPr marL="457200" lvl="0" indent="-306387" algn="l" rtl="0">
              <a:lnSpc>
                <a:spcPct val="100000"/>
              </a:lnSpc>
              <a:spcBef>
                <a:spcPts val="0"/>
              </a:spcBef>
              <a:spcAft>
                <a:spcPts val="0"/>
              </a:spcAft>
              <a:buClr>
                <a:schemeClr val="accent1"/>
              </a:buClr>
              <a:buSzPts val="1225"/>
              <a:buFont typeface="Lato"/>
              <a:buChar char="●"/>
            </a:pPr>
            <a:r>
              <a:rPr lang="en" sz="1225" b="1">
                <a:solidFill>
                  <a:schemeClr val="accent1"/>
                </a:solidFill>
                <a:latin typeface="Lato"/>
                <a:ea typeface="Lato"/>
                <a:cs typeface="Lato"/>
                <a:sym typeface="Lato"/>
              </a:rPr>
              <a:t>Detect Overlaps Among k-mers:</a:t>
            </a:r>
            <a:endParaRPr sz="1225" b="1">
              <a:solidFill>
                <a:schemeClr val="accent1"/>
              </a:solidFill>
              <a:latin typeface="Lato"/>
              <a:ea typeface="Lato"/>
              <a:cs typeface="Lato"/>
              <a:sym typeface="Lato"/>
            </a:endParaRPr>
          </a:p>
          <a:p>
            <a:pPr marL="0" lvl="0" indent="0" algn="l" rtl="0">
              <a:lnSpc>
                <a:spcPct val="100000"/>
              </a:lnSpc>
              <a:spcBef>
                <a:spcPts val="0"/>
              </a:spcBef>
              <a:spcAft>
                <a:spcPts val="0"/>
              </a:spcAft>
              <a:buNone/>
            </a:pPr>
            <a:r>
              <a:rPr lang="en" sz="1225" b="1">
                <a:solidFill>
                  <a:schemeClr val="accent1"/>
                </a:solidFill>
                <a:latin typeface="Lato"/>
                <a:ea typeface="Lato"/>
                <a:cs typeface="Lato"/>
                <a:sym typeface="Lato"/>
              </a:rPr>
              <a:t>find_overlaps:</a:t>
            </a:r>
            <a:r>
              <a:rPr lang="en" sz="1225">
                <a:solidFill>
                  <a:schemeClr val="accent1"/>
                </a:solidFill>
                <a:latin typeface="Lato"/>
                <a:ea typeface="Lato"/>
                <a:cs typeface="Lato"/>
                <a:sym typeface="Lato"/>
              </a:rPr>
              <a:t> Checks each pair of k-mers for overlaps where the suffix of one k-mer matches the prefix of another. This overlap must meet a specified minimum length to be considered significant.</a:t>
            </a:r>
            <a:endParaRPr sz="1225">
              <a:solidFill>
                <a:schemeClr val="accent1"/>
              </a:solidFill>
              <a:latin typeface="Lato"/>
              <a:ea typeface="Lato"/>
              <a:cs typeface="Lato"/>
              <a:sym typeface="Lato"/>
            </a:endParaRPr>
          </a:p>
          <a:p>
            <a:pPr marL="0" lvl="0" indent="0" algn="l" rtl="0">
              <a:lnSpc>
                <a:spcPct val="100000"/>
              </a:lnSpc>
              <a:spcBef>
                <a:spcPts val="0"/>
              </a:spcBef>
              <a:spcAft>
                <a:spcPts val="0"/>
              </a:spcAft>
              <a:buNone/>
            </a:pPr>
            <a:endParaRPr sz="1225">
              <a:solidFill>
                <a:schemeClr val="accent1"/>
              </a:solidFill>
              <a:latin typeface="Lato"/>
              <a:ea typeface="Lato"/>
              <a:cs typeface="Lato"/>
              <a:sym typeface="Lato"/>
            </a:endParaRPr>
          </a:p>
          <a:p>
            <a:pPr marL="457200" lvl="0" indent="-306387" algn="l" rtl="0">
              <a:lnSpc>
                <a:spcPct val="100000"/>
              </a:lnSpc>
              <a:spcBef>
                <a:spcPts val="0"/>
              </a:spcBef>
              <a:spcAft>
                <a:spcPts val="0"/>
              </a:spcAft>
              <a:buClr>
                <a:schemeClr val="accent1"/>
              </a:buClr>
              <a:buSzPts val="1225"/>
              <a:buFont typeface="Lato"/>
              <a:buChar char="●"/>
            </a:pPr>
            <a:r>
              <a:rPr lang="en" sz="1225" b="1">
                <a:solidFill>
                  <a:schemeClr val="accent1"/>
                </a:solidFill>
                <a:latin typeface="Lato"/>
                <a:ea typeface="Lato"/>
                <a:cs typeface="Lato"/>
                <a:sym typeface="Lato"/>
              </a:rPr>
              <a:t>Construct the Overlap Graph:</a:t>
            </a:r>
            <a:endParaRPr sz="1225" b="1">
              <a:solidFill>
                <a:schemeClr val="accent1"/>
              </a:solidFill>
              <a:latin typeface="Lato"/>
              <a:ea typeface="Lato"/>
              <a:cs typeface="Lato"/>
              <a:sym typeface="Lato"/>
            </a:endParaRPr>
          </a:p>
          <a:p>
            <a:pPr marL="0" lvl="0" indent="0" algn="l" rtl="0">
              <a:lnSpc>
                <a:spcPct val="100000"/>
              </a:lnSpc>
              <a:spcBef>
                <a:spcPts val="0"/>
              </a:spcBef>
              <a:spcAft>
                <a:spcPts val="0"/>
              </a:spcAft>
              <a:buNone/>
            </a:pPr>
            <a:r>
              <a:rPr lang="en" sz="1225" b="1">
                <a:solidFill>
                  <a:schemeClr val="accent1"/>
                </a:solidFill>
                <a:latin typeface="Lato"/>
                <a:ea typeface="Lato"/>
                <a:cs typeface="Lato"/>
                <a:sym typeface="Lato"/>
              </a:rPr>
              <a:t>construct_overlap_graph:</a:t>
            </a:r>
            <a:r>
              <a:rPr lang="en" sz="1225">
                <a:solidFill>
                  <a:schemeClr val="accent1"/>
                </a:solidFill>
                <a:latin typeface="Lato"/>
                <a:ea typeface="Lato"/>
                <a:cs typeface="Lato"/>
                <a:sym typeface="Lato"/>
              </a:rPr>
              <a:t> Creates a graph using NetworkX where each node represents a unique k-mer, and edges represent detected overlaps. The edge weights are determined by the length of the overlap.</a:t>
            </a:r>
            <a:endParaRPr sz="1225">
              <a:solidFill>
                <a:schemeClr val="accent1"/>
              </a:solidFill>
              <a:latin typeface="Lato"/>
              <a:ea typeface="Lato"/>
              <a:cs typeface="Lato"/>
              <a:sym typeface="Lato"/>
            </a:endParaRPr>
          </a:p>
          <a:p>
            <a:pPr marL="0" lvl="0" indent="0" algn="l" rtl="0">
              <a:lnSpc>
                <a:spcPct val="100000"/>
              </a:lnSpc>
              <a:spcBef>
                <a:spcPts val="0"/>
              </a:spcBef>
              <a:spcAft>
                <a:spcPts val="0"/>
              </a:spcAft>
              <a:buNone/>
            </a:pPr>
            <a:endParaRPr sz="1225">
              <a:solidFill>
                <a:schemeClr val="accent1"/>
              </a:solidFill>
              <a:latin typeface="Lato"/>
              <a:ea typeface="Lato"/>
              <a:cs typeface="Lato"/>
              <a:sym typeface="Lato"/>
            </a:endParaRPr>
          </a:p>
          <a:p>
            <a:pPr marL="457200" lvl="0" indent="-306387" algn="l" rtl="0">
              <a:lnSpc>
                <a:spcPct val="100000"/>
              </a:lnSpc>
              <a:spcBef>
                <a:spcPts val="0"/>
              </a:spcBef>
              <a:spcAft>
                <a:spcPts val="0"/>
              </a:spcAft>
              <a:buClr>
                <a:schemeClr val="accent1"/>
              </a:buClr>
              <a:buSzPts val="1225"/>
              <a:buFont typeface="Lato"/>
              <a:buChar char="●"/>
            </a:pPr>
            <a:r>
              <a:rPr lang="en" sz="1225" b="1">
                <a:solidFill>
                  <a:schemeClr val="accent1"/>
                </a:solidFill>
                <a:latin typeface="Lato"/>
                <a:ea typeface="Lato"/>
                <a:cs typeface="Lato"/>
                <a:sym typeface="Lato"/>
              </a:rPr>
              <a:t>Graph Visualization:</a:t>
            </a:r>
            <a:endParaRPr sz="1225" b="1">
              <a:solidFill>
                <a:schemeClr val="accent1"/>
              </a:solidFill>
              <a:latin typeface="Lato"/>
              <a:ea typeface="Lato"/>
              <a:cs typeface="Lato"/>
              <a:sym typeface="Lato"/>
            </a:endParaRPr>
          </a:p>
          <a:p>
            <a:pPr marL="0" lvl="0" indent="0" algn="l" rtl="0">
              <a:lnSpc>
                <a:spcPct val="100000"/>
              </a:lnSpc>
              <a:spcBef>
                <a:spcPts val="0"/>
              </a:spcBef>
              <a:spcAft>
                <a:spcPts val="0"/>
              </a:spcAft>
              <a:buNone/>
            </a:pPr>
            <a:r>
              <a:rPr lang="en" sz="1225" b="1">
                <a:solidFill>
                  <a:schemeClr val="accent1"/>
                </a:solidFill>
                <a:latin typeface="Lato"/>
                <a:ea typeface="Lato"/>
                <a:cs typeface="Lato"/>
                <a:sym typeface="Lato"/>
              </a:rPr>
              <a:t>plot_graph:</a:t>
            </a:r>
            <a:r>
              <a:rPr lang="en" sz="1225">
                <a:solidFill>
                  <a:schemeClr val="accent1"/>
                </a:solidFill>
                <a:latin typeface="Lato"/>
                <a:ea typeface="Lato"/>
                <a:cs typeface="Lato"/>
                <a:sym typeface="Lato"/>
              </a:rPr>
              <a:t> Visualizes the constructed graph and saves the visualization to a file.</a:t>
            </a:r>
            <a:endParaRPr sz="1225">
              <a:solidFill>
                <a:schemeClr val="accent1"/>
              </a:solidFill>
              <a:latin typeface="Lato"/>
              <a:ea typeface="Lato"/>
              <a:cs typeface="Lato"/>
              <a:sym typeface="Lato"/>
            </a:endParaRPr>
          </a:p>
        </p:txBody>
      </p:sp>
      <p:sp>
        <p:nvSpPr>
          <p:cNvPr id="156" name="Google Shape;156;p22"/>
          <p:cNvSpPr txBox="1">
            <a:spLocks noGrp="1"/>
          </p:cNvSpPr>
          <p:nvPr>
            <p:ph type="body" idx="1"/>
          </p:nvPr>
        </p:nvSpPr>
        <p:spPr>
          <a:xfrm>
            <a:off x="0" y="0"/>
            <a:ext cx="9144000" cy="4635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605"/>
              <a:buNone/>
            </a:pPr>
            <a:r>
              <a:rPr lang="en" sz="1929" b="1">
                <a:solidFill>
                  <a:schemeClr val="dk2"/>
                </a:solidFill>
                <a:latin typeface="Raleway"/>
                <a:ea typeface="Raleway"/>
                <a:cs typeface="Raleway"/>
                <a:sym typeface="Raleway"/>
              </a:rPr>
              <a:t>HOW DO YOU EVEN GET AN OVERLAP GRAPH? </a:t>
            </a:r>
            <a:endParaRPr sz="1929" b="1">
              <a:solidFill>
                <a:schemeClr val="dk2"/>
              </a:solidFill>
              <a:latin typeface="Raleway"/>
              <a:ea typeface="Raleway"/>
              <a:cs typeface="Raleway"/>
              <a:sym typeface="Raleway"/>
            </a:endParaRPr>
          </a:p>
          <a:p>
            <a:pPr marL="0" lvl="0" indent="0" algn="l" rtl="0">
              <a:lnSpc>
                <a:spcPct val="80000"/>
              </a:lnSpc>
              <a:spcBef>
                <a:spcPts val="0"/>
              </a:spcBef>
              <a:spcAft>
                <a:spcPts val="0"/>
              </a:spcAft>
              <a:buSzPts val="605"/>
              <a:buNone/>
            </a:pPr>
            <a:endParaRPr sz="715"/>
          </a:p>
        </p:txBody>
      </p:sp>
      <p:sp>
        <p:nvSpPr>
          <p:cNvPr id="157" name="Google Shape;157;p22"/>
          <p:cNvSpPr txBox="1"/>
          <p:nvPr/>
        </p:nvSpPr>
        <p:spPr>
          <a:xfrm>
            <a:off x="4572000" y="298400"/>
            <a:ext cx="4409400" cy="4648500"/>
          </a:xfrm>
          <a:prstGeom prst="rect">
            <a:avLst/>
          </a:prstGeom>
          <a:noFill/>
          <a:ln>
            <a:noFill/>
          </a:ln>
        </p:spPr>
        <p:txBody>
          <a:bodyPr spcFirstLastPara="1" wrap="square" lIns="91425" tIns="91425" rIns="91425" bIns="91425" anchor="t" anchorCtr="0">
            <a:spAutoFit/>
          </a:bodyPr>
          <a:lstStyle/>
          <a:p>
            <a:pPr marL="457200" lvl="0" indent="-306387" algn="l" rtl="0">
              <a:spcBef>
                <a:spcPts val="0"/>
              </a:spcBef>
              <a:spcAft>
                <a:spcPts val="0"/>
              </a:spcAft>
              <a:buClr>
                <a:schemeClr val="accent1"/>
              </a:buClr>
              <a:buSzPts val="1225"/>
              <a:buFont typeface="Lato"/>
              <a:buChar char="●"/>
            </a:pPr>
            <a:r>
              <a:rPr lang="en" sz="1225" b="1">
                <a:solidFill>
                  <a:schemeClr val="accent1"/>
                </a:solidFill>
                <a:latin typeface="Lato"/>
                <a:ea typeface="Lato"/>
                <a:cs typeface="Lato"/>
                <a:sym typeface="Lato"/>
              </a:rPr>
              <a:t>Feature Extraction via Graph Embedding:</a:t>
            </a:r>
            <a:endParaRPr sz="1225" b="1">
              <a:solidFill>
                <a:schemeClr val="accent1"/>
              </a:solidFill>
              <a:latin typeface="Lato"/>
              <a:ea typeface="Lato"/>
              <a:cs typeface="Lato"/>
              <a:sym typeface="Lato"/>
            </a:endParaRPr>
          </a:p>
          <a:p>
            <a:pPr marL="0" lvl="0" indent="0" algn="l" rtl="0">
              <a:spcBef>
                <a:spcPts val="0"/>
              </a:spcBef>
              <a:spcAft>
                <a:spcPts val="0"/>
              </a:spcAft>
              <a:buNone/>
            </a:pPr>
            <a:r>
              <a:rPr lang="en" sz="1225" b="1">
                <a:solidFill>
                  <a:schemeClr val="accent1"/>
                </a:solidFill>
                <a:latin typeface="Lato"/>
                <a:ea typeface="Lato"/>
                <a:cs typeface="Lato"/>
                <a:sym typeface="Lato"/>
              </a:rPr>
              <a:t>graph2vec_embedding:</a:t>
            </a:r>
            <a:r>
              <a:rPr lang="en" sz="1225">
                <a:solidFill>
                  <a:schemeClr val="accent1"/>
                </a:solidFill>
                <a:latin typeface="Lato"/>
                <a:ea typeface="Lato"/>
                <a:cs typeface="Lato"/>
                <a:sym typeface="Lato"/>
              </a:rPr>
              <a:t> Converts the graph structure into a fixed-size feature vector using the Graph2Vec algorithm, facilitating the use of graph data in machine learning models.</a:t>
            </a:r>
            <a:endParaRPr sz="1225">
              <a:solidFill>
                <a:schemeClr val="accent1"/>
              </a:solidFill>
              <a:latin typeface="Lato"/>
              <a:ea typeface="Lato"/>
              <a:cs typeface="Lato"/>
              <a:sym typeface="Lato"/>
            </a:endParaRPr>
          </a:p>
          <a:p>
            <a:pPr marL="0" lvl="0" indent="0" algn="l" rtl="0">
              <a:spcBef>
                <a:spcPts val="0"/>
              </a:spcBef>
              <a:spcAft>
                <a:spcPts val="0"/>
              </a:spcAft>
              <a:buNone/>
            </a:pPr>
            <a:endParaRPr sz="1225" b="1">
              <a:solidFill>
                <a:schemeClr val="accent1"/>
              </a:solidFill>
              <a:latin typeface="Lato"/>
              <a:ea typeface="Lato"/>
              <a:cs typeface="Lato"/>
              <a:sym typeface="Lato"/>
            </a:endParaRPr>
          </a:p>
          <a:p>
            <a:pPr marL="457200" lvl="0" indent="-306387" algn="l" rtl="0">
              <a:spcBef>
                <a:spcPts val="0"/>
              </a:spcBef>
              <a:spcAft>
                <a:spcPts val="0"/>
              </a:spcAft>
              <a:buClr>
                <a:schemeClr val="accent1"/>
              </a:buClr>
              <a:buSzPts val="1225"/>
              <a:buFont typeface="Lato"/>
              <a:buChar char="●"/>
            </a:pPr>
            <a:r>
              <a:rPr lang="en" sz="1225" b="1">
                <a:solidFill>
                  <a:schemeClr val="accent1"/>
                </a:solidFill>
                <a:latin typeface="Lato"/>
                <a:ea typeface="Lato"/>
                <a:cs typeface="Lato"/>
                <a:sym typeface="Lato"/>
              </a:rPr>
              <a:t>Export Graph:</a:t>
            </a:r>
            <a:endParaRPr sz="1225" b="1">
              <a:solidFill>
                <a:schemeClr val="accent1"/>
              </a:solidFill>
              <a:latin typeface="Lato"/>
              <a:ea typeface="Lato"/>
              <a:cs typeface="Lato"/>
              <a:sym typeface="Lato"/>
            </a:endParaRPr>
          </a:p>
          <a:p>
            <a:pPr marL="0" lvl="0" indent="0" algn="l" rtl="0">
              <a:spcBef>
                <a:spcPts val="0"/>
              </a:spcBef>
              <a:spcAft>
                <a:spcPts val="0"/>
              </a:spcAft>
              <a:buNone/>
            </a:pPr>
            <a:r>
              <a:rPr lang="en" sz="1225">
                <a:solidFill>
                  <a:schemeClr val="accent1"/>
                </a:solidFill>
                <a:latin typeface="Lato"/>
                <a:ea typeface="Lato"/>
                <a:cs typeface="Lato"/>
                <a:sym typeface="Lato"/>
              </a:rPr>
              <a:t>export_graph: Saves the graph in a GraphML format for further analysis or use outside the Python environment.</a:t>
            </a:r>
            <a:endParaRPr sz="1200">
              <a:solidFill>
                <a:schemeClr val="accent1"/>
              </a:solidFill>
              <a:latin typeface="Lato"/>
              <a:ea typeface="Lato"/>
              <a:cs typeface="Lato"/>
              <a:sym typeface="Lato"/>
            </a:endParaRPr>
          </a:p>
          <a:p>
            <a:pPr marL="0" lvl="0" indent="0" algn="l" rtl="0">
              <a:spcBef>
                <a:spcPts val="0"/>
              </a:spcBef>
              <a:spcAft>
                <a:spcPts val="0"/>
              </a:spcAft>
              <a:buNone/>
            </a:pPr>
            <a:endParaRPr sz="1200">
              <a:solidFill>
                <a:schemeClr val="accent1"/>
              </a:solidFill>
              <a:latin typeface="Lato"/>
              <a:ea typeface="Lato"/>
              <a:cs typeface="Lato"/>
              <a:sym typeface="Lato"/>
            </a:endParaRPr>
          </a:p>
          <a:p>
            <a:pPr marL="457200" lvl="0" indent="-304800" algn="l" rtl="0">
              <a:spcBef>
                <a:spcPts val="0"/>
              </a:spcBef>
              <a:spcAft>
                <a:spcPts val="0"/>
              </a:spcAft>
              <a:buClr>
                <a:schemeClr val="accent1"/>
              </a:buClr>
              <a:buSzPts val="1200"/>
              <a:buFont typeface="Lato"/>
              <a:buChar char="●"/>
            </a:pPr>
            <a:r>
              <a:rPr lang="en" sz="1200" b="1">
                <a:solidFill>
                  <a:schemeClr val="accent1"/>
                </a:solidFill>
                <a:latin typeface="Lato"/>
                <a:ea typeface="Lato"/>
                <a:cs typeface="Lato"/>
                <a:sym typeface="Lato"/>
              </a:rPr>
              <a:t>Classification:</a:t>
            </a:r>
            <a:endParaRPr sz="1200" b="1">
              <a:solidFill>
                <a:schemeClr val="accent1"/>
              </a:solidFill>
              <a:latin typeface="Lato"/>
              <a:ea typeface="Lato"/>
              <a:cs typeface="Lato"/>
              <a:sym typeface="Lato"/>
            </a:endParaRPr>
          </a:p>
          <a:p>
            <a:pPr marL="0" lvl="0" indent="0" algn="l" rtl="0">
              <a:spcBef>
                <a:spcPts val="0"/>
              </a:spcBef>
              <a:spcAft>
                <a:spcPts val="0"/>
              </a:spcAft>
              <a:buNone/>
            </a:pPr>
            <a:r>
              <a:rPr lang="en" sz="1200">
                <a:solidFill>
                  <a:schemeClr val="accent1"/>
                </a:solidFill>
                <a:latin typeface="Lato"/>
                <a:ea typeface="Lato"/>
                <a:cs typeface="Lato"/>
                <a:sym typeface="Lato"/>
              </a:rPr>
              <a:t>The k-mer sequences are prepared for classification by associating each k-mer with its original sequence label. The embeddings from the graph are used as features in a Support Vector Machine (SVM) classifier. The dataset is split into training and testing sets, the SVM model is trained, and its performance is evaluated using classification report and accuracy metrics.</a:t>
            </a:r>
            <a:endParaRPr sz="1200">
              <a:solidFill>
                <a:schemeClr val="accent1"/>
              </a:solidFill>
              <a:latin typeface="Lato"/>
              <a:ea typeface="Lato"/>
              <a:cs typeface="Lato"/>
              <a:sym typeface="Lato"/>
            </a:endParaRPr>
          </a:p>
          <a:p>
            <a:pPr marL="0" lvl="0" indent="0" algn="l" rtl="0">
              <a:spcBef>
                <a:spcPts val="0"/>
              </a:spcBef>
              <a:spcAft>
                <a:spcPts val="0"/>
              </a:spcAft>
              <a:buNone/>
            </a:pPr>
            <a:endParaRPr sz="1200">
              <a:solidFill>
                <a:schemeClr val="accent1"/>
              </a:solidFill>
              <a:latin typeface="Lato"/>
              <a:ea typeface="Lato"/>
              <a:cs typeface="Lato"/>
              <a:sym typeface="Lato"/>
            </a:endParaRPr>
          </a:p>
          <a:p>
            <a:pPr marL="457200" lvl="0" indent="-304800" algn="l" rtl="0">
              <a:spcBef>
                <a:spcPts val="0"/>
              </a:spcBef>
              <a:spcAft>
                <a:spcPts val="0"/>
              </a:spcAft>
              <a:buClr>
                <a:schemeClr val="accent1"/>
              </a:buClr>
              <a:buSzPts val="1200"/>
              <a:buFont typeface="Lato"/>
              <a:buChar char="●"/>
            </a:pPr>
            <a:r>
              <a:rPr lang="en" sz="1200" b="1">
                <a:solidFill>
                  <a:schemeClr val="accent1"/>
                </a:solidFill>
                <a:latin typeface="Lato"/>
                <a:ea typeface="Lato"/>
                <a:cs typeface="Lato"/>
                <a:sym typeface="Lato"/>
              </a:rPr>
              <a:t>Process Integration and Logging:</a:t>
            </a:r>
            <a:endParaRPr sz="1200" b="1">
              <a:solidFill>
                <a:schemeClr val="accent1"/>
              </a:solidFill>
              <a:latin typeface="Lato"/>
              <a:ea typeface="Lato"/>
              <a:cs typeface="Lato"/>
              <a:sym typeface="Lato"/>
            </a:endParaRPr>
          </a:p>
          <a:p>
            <a:pPr marL="0" lvl="0" indent="0" algn="l" rtl="0">
              <a:spcBef>
                <a:spcPts val="0"/>
              </a:spcBef>
              <a:spcAft>
                <a:spcPts val="0"/>
              </a:spcAft>
              <a:buNone/>
            </a:pPr>
            <a:r>
              <a:rPr lang="en" sz="1200" b="1">
                <a:solidFill>
                  <a:schemeClr val="accent1"/>
                </a:solidFill>
                <a:latin typeface="Lato"/>
                <a:ea typeface="Lato"/>
                <a:cs typeface="Lato"/>
                <a:sym typeface="Lato"/>
              </a:rPr>
              <a:t>process_kmers:</a:t>
            </a:r>
            <a:r>
              <a:rPr lang="en" sz="1200">
                <a:solidFill>
                  <a:schemeClr val="accent1"/>
                </a:solidFill>
                <a:latin typeface="Lato"/>
                <a:ea typeface="Lato"/>
                <a:cs typeface="Lato"/>
                <a:sym typeface="Lato"/>
              </a:rPr>
              <a:t> Integrates all previous steps into a single function that processes k-mers for different values of k and minimum overlap lengths. Results for each configuration are logged and returned. Incorporates logging throughout to track progress and debug issues.</a:t>
            </a:r>
            <a:endParaRPr sz="12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0" y="0"/>
            <a:ext cx="9144000" cy="137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WRONG TURN: GENOME ASSEMBLY</a:t>
            </a:r>
            <a:endParaRPr/>
          </a:p>
          <a:p>
            <a:pPr marL="0" lvl="0" indent="0" algn="ctr" rtl="0">
              <a:spcBef>
                <a:spcPts val="0"/>
              </a:spcBef>
              <a:spcAft>
                <a:spcPts val="0"/>
              </a:spcAft>
              <a:buNone/>
            </a:pPr>
            <a:r>
              <a:rPr lang="en" sz="3400"/>
              <a:t>Overlap - Layout - Consensus: </a:t>
            </a:r>
            <a:endParaRPr sz="3400"/>
          </a:p>
        </p:txBody>
      </p:sp>
      <p:pic>
        <p:nvPicPr>
          <p:cNvPr id="163" name="Google Shape;163;p23"/>
          <p:cNvPicPr preferRelativeResize="0"/>
          <p:nvPr/>
        </p:nvPicPr>
        <p:blipFill rotWithShape="1">
          <a:blip r:embed="rId3">
            <a:alphaModFix/>
          </a:blip>
          <a:srcRect t="6966" b="7556"/>
          <a:stretch/>
        </p:blipFill>
        <p:spPr>
          <a:xfrm>
            <a:off x="229688" y="1554475"/>
            <a:ext cx="8684626" cy="295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0" y="0"/>
            <a:ext cx="9144000" cy="137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WRONG TURNS: </a:t>
            </a:r>
            <a:endParaRPr/>
          </a:p>
          <a:p>
            <a:pPr marL="0" lvl="0" indent="0" algn="ctr" rtl="0">
              <a:spcBef>
                <a:spcPts val="0"/>
              </a:spcBef>
              <a:spcAft>
                <a:spcPts val="0"/>
              </a:spcAft>
              <a:buNone/>
            </a:pPr>
            <a:r>
              <a:rPr lang="en" sz="3400"/>
              <a:t>Overlaps: </a:t>
            </a:r>
            <a:endParaRPr sz="3400"/>
          </a:p>
        </p:txBody>
      </p:sp>
      <p:pic>
        <p:nvPicPr>
          <p:cNvPr id="169" name="Google Shape;169;p24"/>
          <p:cNvPicPr preferRelativeResize="0"/>
          <p:nvPr/>
        </p:nvPicPr>
        <p:blipFill>
          <a:blip r:embed="rId3">
            <a:alphaModFix/>
          </a:blip>
          <a:stretch>
            <a:fillRect/>
          </a:stretch>
        </p:blipFill>
        <p:spPr>
          <a:xfrm>
            <a:off x="152400" y="2176800"/>
            <a:ext cx="8839200" cy="167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0" y="0"/>
            <a:ext cx="9144000" cy="137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WRONG TURNS: </a:t>
            </a:r>
            <a:endParaRPr/>
          </a:p>
          <a:p>
            <a:pPr marL="0" lvl="0" indent="0" algn="ctr" rtl="0">
              <a:spcBef>
                <a:spcPts val="0"/>
              </a:spcBef>
              <a:spcAft>
                <a:spcPts val="0"/>
              </a:spcAft>
              <a:buNone/>
            </a:pPr>
            <a:r>
              <a:rPr lang="en" sz="3400"/>
              <a:t>LAYOUT: </a:t>
            </a:r>
            <a:endParaRPr sz="3400"/>
          </a:p>
        </p:txBody>
      </p:sp>
      <p:pic>
        <p:nvPicPr>
          <p:cNvPr id="175" name="Google Shape;175;p25"/>
          <p:cNvPicPr preferRelativeResize="0"/>
          <p:nvPr/>
        </p:nvPicPr>
        <p:blipFill>
          <a:blip r:embed="rId3">
            <a:alphaModFix/>
          </a:blip>
          <a:stretch>
            <a:fillRect/>
          </a:stretch>
        </p:blipFill>
        <p:spPr>
          <a:xfrm>
            <a:off x="257500" y="1529100"/>
            <a:ext cx="8629008" cy="346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0" y="0"/>
            <a:ext cx="9144000" cy="137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WRONG TURNS: </a:t>
            </a:r>
            <a:endParaRPr/>
          </a:p>
          <a:p>
            <a:pPr marL="0" lvl="0" indent="0" algn="ctr" rtl="0">
              <a:spcBef>
                <a:spcPts val="0"/>
              </a:spcBef>
              <a:spcAft>
                <a:spcPts val="0"/>
              </a:spcAft>
              <a:buNone/>
            </a:pPr>
            <a:r>
              <a:rPr lang="en" sz="3400"/>
              <a:t>CONSENSUS: </a:t>
            </a:r>
            <a:endParaRPr sz="3400"/>
          </a:p>
        </p:txBody>
      </p:sp>
      <p:pic>
        <p:nvPicPr>
          <p:cNvPr id="181" name="Google Shape;181;p26"/>
          <p:cNvPicPr preferRelativeResize="0"/>
          <p:nvPr/>
        </p:nvPicPr>
        <p:blipFill>
          <a:blip r:embed="rId3">
            <a:alphaModFix/>
          </a:blip>
          <a:stretch>
            <a:fillRect/>
          </a:stretch>
        </p:blipFill>
        <p:spPr>
          <a:xfrm>
            <a:off x="152400" y="1592600"/>
            <a:ext cx="8839203" cy="31292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p:nvPr/>
        </p:nvSpPr>
        <p:spPr>
          <a:xfrm>
            <a:off x="5565725" y="3341350"/>
            <a:ext cx="28941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a:solidFill>
                  <a:schemeClr val="accent1"/>
                </a:solidFill>
                <a:latin typeface="Lato"/>
                <a:ea typeface="Lato"/>
                <a:cs typeface="Lato"/>
                <a:sym typeface="Lato"/>
              </a:rPr>
              <a:t>+</a:t>
            </a:r>
            <a:endParaRPr sz="3800">
              <a:solidFill>
                <a:schemeClr val="accent1"/>
              </a:solidFill>
              <a:latin typeface="Lato"/>
              <a:ea typeface="Lato"/>
              <a:cs typeface="Lato"/>
              <a:sym typeface="Lato"/>
            </a:endParaRPr>
          </a:p>
          <a:p>
            <a:pPr marL="0" lvl="0" indent="0" algn="ctr" rtl="0">
              <a:spcBef>
                <a:spcPts val="0"/>
              </a:spcBef>
              <a:spcAft>
                <a:spcPts val="0"/>
              </a:spcAft>
              <a:buNone/>
            </a:pPr>
            <a:r>
              <a:rPr lang="en" sz="3800">
                <a:solidFill>
                  <a:schemeClr val="accent1"/>
                </a:solidFill>
                <a:latin typeface="Lato"/>
                <a:ea typeface="Lato"/>
                <a:cs typeface="Lato"/>
                <a:sym typeface="Lato"/>
              </a:rPr>
              <a:t>MINIASM</a:t>
            </a:r>
            <a:endParaRPr sz="3800">
              <a:solidFill>
                <a:schemeClr val="accent1"/>
              </a:solidFill>
              <a:latin typeface="Lato"/>
              <a:ea typeface="Lato"/>
              <a:cs typeface="Lato"/>
              <a:sym typeface="Lato"/>
            </a:endParaRPr>
          </a:p>
        </p:txBody>
      </p:sp>
      <p:sp>
        <p:nvSpPr>
          <p:cNvPr id="187" name="Google Shape;187;p27"/>
          <p:cNvSpPr txBox="1">
            <a:spLocks noGrp="1"/>
          </p:cNvSpPr>
          <p:nvPr>
            <p:ph type="title"/>
          </p:nvPr>
        </p:nvSpPr>
        <p:spPr>
          <a:xfrm>
            <a:off x="190850" y="46250"/>
            <a:ext cx="4038300" cy="168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I assembled a genome on accident</a:t>
            </a:r>
            <a:br>
              <a:rPr lang="en"/>
            </a:br>
            <a:br>
              <a:rPr lang="en"/>
            </a:br>
            <a:r>
              <a:rPr lang="en"/>
              <a:t>w/ Miniasm + Bandage </a:t>
            </a:r>
            <a:endParaRPr/>
          </a:p>
        </p:txBody>
      </p:sp>
      <p:sp>
        <p:nvSpPr>
          <p:cNvPr id="188" name="Google Shape;188;p27"/>
          <p:cNvSpPr txBox="1">
            <a:spLocks noGrp="1"/>
          </p:cNvSpPr>
          <p:nvPr>
            <p:ph type="body" idx="2"/>
          </p:nvPr>
        </p:nvSpPr>
        <p:spPr>
          <a:xfrm>
            <a:off x="4699775" y="101800"/>
            <a:ext cx="4241400" cy="624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000"/>
              <a:t>FRUIT FLY</a:t>
            </a:r>
            <a:endParaRPr sz="2000"/>
          </a:p>
        </p:txBody>
      </p:sp>
      <p:pic>
        <p:nvPicPr>
          <p:cNvPr id="189" name="Google Shape;189;p27"/>
          <p:cNvPicPr preferRelativeResize="0"/>
          <p:nvPr/>
        </p:nvPicPr>
        <p:blipFill>
          <a:blip r:embed="rId3">
            <a:alphaModFix/>
          </a:blip>
          <a:stretch>
            <a:fillRect/>
          </a:stretch>
        </p:blipFill>
        <p:spPr>
          <a:xfrm>
            <a:off x="89300" y="2166200"/>
            <a:ext cx="4241398" cy="2590818"/>
          </a:xfrm>
          <a:prstGeom prst="rect">
            <a:avLst/>
          </a:prstGeom>
          <a:noFill/>
          <a:ln>
            <a:noFill/>
          </a:ln>
        </p:spPr>
      </p:pic>
      <p:pic>
        <p:nvPicPr>
          <p:cNvPr id="190" name="Google Shape;190;p27"/>
          <p:cNvPicPr preferRelativeResize="0"/>
          <p:nvPr/>
        </p:nvPicPr>
        <p:blipFill>
          <a:blip r:embed="rId4">
            <a:alphaModFix/>
          </a:blip>
          <a:stretch>
            <a:fillRect/>
          </a:stretch>
        </p:blipFill>
        <p:spPr>
          <a:xfrm>
            <a:off x="190850" y="1733450"/>
            <a:ext cx="4752451" cy="3023651"/>
          </a:xfrm>
          <a:prstGeom prst="rect">
            <a:avLst/>
          </a:prstGeom>
          <a:noFill/>
          <a:ln>
            <a:noFill/>
          </a:ln>
        </p:spPr>
      </p:pic>
      <p:pic>
        <p:nvPicPr>
          <p:cNvPr id="191" name="Google Shape;191;p27"/>
          <p:cNvPicPr preferRelativeResize="0"/>
          <p:nvPr/>
        </p:nvPicPr>
        <p:blipFill>
          <a:blip r:embed="rId5">
            <a:alphaModFix/>
          </a:blip>
          <a:stretch>
            <a:fillRect/>
          </a:stretch>
        </p:blipFill>
        <p:spPr>
          <a:xfrm>
            <a:off x="4872525" y="792825"/>
            <a:ext cx="3895900" cy="2301458"/>
          </a:xfrm>
          <a:prstGeom prst="rect">
            <a:avLst/>
          </a:prstGeom>
          <a:noFill/>
          <a:ln>
            <a:noFill/>
          </a:ln>
        </p:spPr>
      </p:pic>
      <p:pic>
        <p:nvPicPr>
          <p:cNvPr id="192" name="Google Shape;192;p27"/>
          <p:cNvPicPr preferRelativeResize="0"/>
          <p:nvPr/>
        </p:nvPicPr>
        <p:blipFill>
          <a:blip r:embed="rId6">
            <a:alphaModFix/>
          </a:blip>
          <a:stretch>
            <a:fillRect/>
          </a:stretch>
        </p:blipFill>
        <p:spPr>
          <a:xfrm>
            <a:off x="3050625" y="1413104"/>
            <a:ext cx="5890549" cy="34986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0" y="0"/>
            <a:ext cx="5742900" cy="72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HOW LONG DID IT TAKE ?</a:t>
            </a:r>
            <a:endParaRPr sz="3000"/>
          </a:p>
        </p:txBody>
      </p:sp>
      <p:sp>
        <p:nvSpPr>
          <p:cNvPr id="198" name="Google Shape;198;p28"/>
          <p:cNvSpPr txBox="1">
            <a:spLocks noGrp="1"/>
          </p:cNvSpPr>
          <p:nvPr>
            <p:ph type="title"/>
          </p:nvPr>
        </p:nvSpPr>
        <p:spPr>
          <a:xfrm>
            <a:off x="6845400" y="0"/>
            <a:ext cx="2095500" cy="72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 LONG.</a:t>
            </a:r>
            <a:endParaRPr sz="3000"/>
          </a:p>
        </p:txBody>
      </p:sp>
      <p:sp>
        <p:nvSpPr>
          <p:cNvPr id="199" name="Google Shape;199;p28"/>
          <p:cNvSpPr txBox="1">
            <a:spLocks noGrp="1"/>
          </p:cNvSpPr>
          <p:nvPr>
            <p:ph type="title"/>
          </p:nvPr>
        </p:nvSpPr>
        <p:spPr>
          <a:xfrm>
            <a:off x="0" y="546100"/>
            <a:ext cx="6845400" cy="72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HOW MUCH POWER DID WE NEED? </a:t>
            </a:r>
            <a:endParaRPr sz="3000"/>
          </a:p>
        </p:txBody>
      </p:sp>
      <p:sp>
        <p:nvSpPr>
          <p:cNvPr id="200" name="Google Shape;200;p28"/>
          <p:cNvSpPr txBox="1"/>
          <p:nvPr/>
        </p:nvSpPr>
        <p:spPr>
          <a:xfrm>
            <a:off x="6845400" y="546100"/>
            <a:ext cx="20193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aleway"/>
                <a:ea typeface="Raleway"/>
                <a:cs typeface="Raleway"/>
                <a:sym typeface="Raleway"/>
              </a:rPr>
              <a:t>→ MUCH.</a:t>
            </a:r>
            <a:endParaRPr sz="3000" b="1">
              <a:solidFill>
                <a:schemeClr val="lt1"/>
              </a:solidFill>
              <a:latin typeface="Raleway"/>
              <a:ea typeface="Raleway"/>
              <a:cs typeface="Raleway"/>
              <a:sym typeface="Raleway"/>
            </a:endParaRPr>
          </a:p>
        </p:txBody>
      </p:sp>
      <p:pic>
        <p:nvPicPr>
          <p:cNvPr id="201" name="Google Shape;201;p28"/>
          <p:cNvPicPr preferRelativeResize="0"/>
          <p:nvPr/>
        </p:nvPicPr>
        <p:blipFill>
          <a:blip r:embed="rId3">
            <a:alphaModFix/>
          </a:blip>
          <a:stretch>
            <a:fillRect/>
          </a:stretch>
        </p:blipFill>
        <p:spPr>
          <a:xfrm>
            <a:off x="177800" y="1192600"/>
            <a:ext cx="6047749" cy="3798600"/>
          </a:xfrm>
          <a:prstGeom prst="rect">
            <a:avLst/>
          </a:prstGeom>
          <a:noFill/>
          <a:ln>
            <a:noFill/>
          </a:ln>
        </p:spPr>
      </p:pic>
      <p:pic>
        <p:nvPicPr>
          <p:cNvPr id="202" name="Google Shape;202;p28"/>
          <p:cNvPicPr preferRelativeResize="0"/>
          <p:nvPr/>
        </p:nvPicPr>
        <p:blipFill>
          <a:blip r:embed="rId4">
            <a:alphaModFix/>
          </a:blip>
          <a:stretch>
            <a:fillRect/>
          </a:stretch>
        </p:blipFill>
        <p:spPr>
          <a:xfrm>
            <a:off x="4218950" y="1192600"/>
            <a:ext cx="3217627" cy="37986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1"/>
                                        <p:tgtEl>
                                          <p:spTgt spid="1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gtEl>
                                        <p:attrNameLst>
                                          <p:attrName>style.visibility</p:attrName>
                                        </p:attrNameLst>
                                      </p:cBhvr>
                                      <p:to>
                                        <p:strVal val="visible"/>
                                      </p:to>
                                    </p:set>
                                    <p:animEffect transition="in" filter="fade">
                                      <p:cBhvr>
                                        <p:cTn id="17" dur="1000"/>
                                        <p:tgtEl>
                                          <p:spTgt spid="2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1000"/>
                                        <p:tgtEl>
                                          <p:spTgt spid="2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2"/>
                                        </p:tgtEl>
                                        <p:attrNameLst>
                                          <p:attrName>style.visibility</p:attrName>
                                        </p:attrNameLst>
                                      </p:cBhvr>
                                      <p:to>
                                        <p:strVal val="visible"/>
                                      </p:to>
                                    </p:set>
                                    <p:animEffect transition="in" filter="fade">
                                      <p:cBhvr>
                                        <p:cTn id="27"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0" y="0"/>
            <a:ext cx="9144000" cy="729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 ON TRACK:</a:t>
            </a:r>
            <a:endParaRPr/>
          </a:p>
        </p:txBody>
      </p:sp>
      <p:pic>
        <p:nvPicPr>
          <p:cNvPr id="208" name="Google Shape;208;p29"/>
          <p:cNvPicPr preferRelativeResize="0"/>
          <p:nvPr/>
        </p:nvPicPr>
        <p:blipFill>
          <a:blip r:embed="rId3">
            <a:alphaModFix/>
          </a:blip>
          <a:stretch>
            <a:fillRect/>
          </a:stretch>
        </p:blipFill>
        <p:spPr>
          <a:xfrm>
            <a:off x="152400" y="881400"/>
            <a:ext cx="4109700" cy="4109700"/>
          </a:xfrm>
          <a:prstGeom prst="rect">
            <a:avLst/>
          </a:prstGeom>
          <a:noFill/>
          <a:ln>
            <a:noFill/>
          </a:ln>
        </p:spPr>
      </p:pic>
      <p:pic>
        <p:nvPicPr>
          <p:cNvPr id="209" name="Google Shape;209;p29"/>
          <p:cNvPicPr preferRelativeResize="0"/>
          <p:nvPr/>
        </p:nvPicPr>
        <p:blipFill>
          <a:blip r:embed="rId4">
            <a:alphaModFix/>
          </a:blip>
          <a:stretch>
            <a:fillRect/>
          </a:stretch>
        </p:blipFill>
        <p:spPr>
          <a:xfrm>
            <a:off x="1963400" y="881400"/>
            <a:ext cx="4109700" cy="4109700"/>
          </a:xfrm>
          <a:prstGeom prst="rect">
            <a:avLst/>
          </a:prstGeom>
          <a:noFill/>
          <a:ln>
            <a:noFill/>
          </a:ln>
        </p:spPr>
      </p:pic>
      <p:pic>
        <p:nvPicPr>
          <p:cNvPr id="210" name="Google Shape;210;p29"/>
          <p:cNvPicPr preferRelativeResize="0"/>
          <p:nvPr/>
        </p:nvPicPr>
        <p:blipFill>
          <a:blip r:embed="rId5">
            <a:alphaModFix/>
          </a:blip>
          <a:stretch>
            <a:fillRect/>
          </a:stretch>
        </p:blipFill>
        <p:spPr>
          <a:xfrm>
            <a:off x="4572000" y="849650"/>
            <a:ext cx="4173201" cy="41732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10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0"/>
                                        </p:tgtEl>
                                        <p:attrNameLst>
                                          <p:attrName>style.visibility</p:attrName>
                                        </p:attrNameLst>
                                      </p:cBhvr>
                                      <p:to>
                                        <p:strVal val="visible"/>
                                      </p:to>
                                    </p:set>
                                    <p:animEffect transition="in" filter="fade">
                                      <p:cBhvr>
                                        <p:cTn id="17"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0" y="0"/>
            <a:ext cx="9144000" cy="729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 ON TRACK:</a:t>
            </a:r>
            <a:endParaRPr/>
          </a:p>
        </p:txBody>
      </p:sp>
      <p:pic>
        <p:nvPicPr>
          <p:cNvPr id="216" name="Google Shape;216;p30"/>
          <p:cNvPicPr preferRelativeResize="0"/>
          <p:nvPr/>
        </p:nvPicPr>
        <p:blipFill rotWithShape="1">
          <a:blip r:embed="rId3">
            <a:alphaModFix/>
          </a:blip>
          <a:srcRect l="7934" t="8865" r="5153" b="10320"/>
          <a:stretch/>
        </p:blipFill>
        <p:spPr>
          <a:xfrm>
            <a:off x="102775" y="911150"/>
            <a:ext cx="4348902" cy="4043699"/>
          </a:xfrm>
          <a:prstGeom prst="rect">
            <a:avLst/>
          </a:prstGeom>
          <a:noFill/>
          <a:ln>
            <a:noFill/>
          </a:ln>
        </p:spPr>
      </p:pic>
      <p:pic>
        <p:nvPicPr>
          <p:cNvPr id="217" name="Google Shape;217;p30"/>
          <p:cNvPicPr preferRelativeResize="0"/>
          <p:nvPr/>
        </p:nvPicPr>
        <p:blipFill rotWithShape="1">
          <a:blip r:embed="rId4">
            <a:alphaModFix/>
          </a:blip>
          <a:srcRect l="13224" t="12876" r="9621" b="16371"/>
          <a:stretch/>
        </p:blipFill>
        <p:spPr>
          <a:xfrm>
            <a:off x="929925" y="911150"/>
            <a:ext cx="4409738" cy="4043699"/>
          </a:xfrm>
          <a:prstGeom prst="rect">
            <a:avLst/>
          </a:prstGeom>
          <a:noFill/>
          <a:ln>
            <a:noFill/>
          </a:ln>
        </p:spPr>
      </p:pic>
      <p:pic>
        <p:nvPicPr>
          <p:cNvPr id="218" name="Google Shape;218;p30"/>
          <p:cNvPicPr preferRelativeResize="0"/>
          <p:nvPr/>
        </p:nvPicPr>
        <p:blipFill rotWithShape="1">
          <a:blip r:embed="rId5">
            <a:alphaModFix/>
          </a:blip>
          <a:srcRect l="4432" t="6087" r="4930" b="4921"/>
          <a:stretch/>
        </p:blipFill>
        <p:spPr>
          <a:xfrm>
            <a:off x="1857375" y="911150"/>
            <a:ext cx="4118610" cy="4043699"/>
          </a:xfrm>
          <a:prstGeom prst="rect">
            <a:avLst/>
          </a:prstGeom>
          <a:noFill/>
          <a:ln>
            <a:noFill/>
          </a:ln>
        </p:spPr>
      </p:pic>
      <p:pic>
        <p:nvPicPr>
          <p:cNvPr id="219" name="Google Shape;219;p30"/>
          <p:cNvPicPr preferRelativeResize="0"/>
          <p:nvPr/>
        </p:nvPicPr>
        <p:blipFill rotWithShape="1">
          <a:blip r:embed="rId6">
            <a:alphaModFix/>
          </a:blip>
          <a:srcRect l="9" r="19"/>
          <a:stretch/>
        </p:blipFill>
        <p:spPr>
          <a:xfrm>
            <a:off x="3754775" y="84000"/>
            <a:ext cx="4869555" cy="4870851"/>
          </a:xfrm>
          <a:prstGeom prst="rect">
            <a:avLst/>
          </a:prstGeom>
          <a:noFill/>
          <a:ln>
            <a:noFill/>
          </a:ln>
        </p:spPr>
      </p:pic>
      <p:pic>
        <p:nvPicPr>
          <p:cNvPr id="220" name="Google Shape;220;p30"/>
          <p:cNvPicPr preferRelativeResize="0"/>
          <p:nvPr/>
        </p:nvPicPr>
        <p:blipFill rotWithShape="1">
          <a:blip r:embed="rId6">
            <a:alphaModFix/>
          </a:blip>
          <a:srcRect r="5329" b="5303"/>
          <a:stretch/>
        </p:blipFill>
        <p:spPr>
          <a:xfrm>
            <a:off x="4188500" y="84000"/>
            <a:ext cx="4869550" cy="48708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1"/>
                                        <p:tgtEl>
                                          <p:spTgt spid="2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0"/>
                                        </p:tgtEl>
                                        <p:attrNameLst>
                                          <p:attrName>style.visibility</p:attrName>
                                        </p:attrNameLst>
                                      </p:cBhvr>
                                      <p:to>
                                        <p:strVal val="visible"/>
                                      </p:to>
                                    </p:set>
                                    <p:animEffect transition="in" filter="fade">
                                      <p:cBhvr>
                                        <p:cTn id="27"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1"/>
          <p:cNvSpPr txBox="1">
            <a:spLocks noGrp="1"/>
          </p:cNvSpPr>
          <p:nvPr>
            <p:ph type="title"/>
          </p:nvPr>
        </p:nvSpPr>
        <p:spPr>
          <a:xfrm>
            <a:off x="0" y="0"/>
            <a:ext cx="9144000" cy="729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 ON TRACK: </a:t>
            </a:r>
            <a:endParaRPr/>
          </a:p>
          <a:p>
            <a:pPr marL="457200" lvl="0" indent="-434340" algn="l" rtl="0">
              <a:spcBef>
                <a:spcPts val="0"/>
              </a:spcBef>
              <a:spcAft>
                <a:spcPts val="0"/>
              </a:spcAft>
              <a:buSzPct val="100000"/>
              <a:buChar char="●"/>
            </a:pPr>
            <a:r>
              <a:rPr lang="en"/>
              <a:t>CONSTRAINTS TIME + POWER</a:t>
            </a:r>
            <a:endParaRPr/>
          </a:p>
        </p:txBody>
      </p:sp>
      <p:pic>
        <p:nvPicPr>
          <p:cNvPr id="226" name="Google Shape;226;p31"/>
          <p:cNvPicPr preferRelativeResize="0"/>
          <p:nvPr/>
        </p:nvPicPr>
        <p:blipFill rotWithShape="1">
          <a:blip r:embed="rId3">
            <a:alphaModFix/>
          </a:blip>
          <a:srcRect l="5001" r="44275"/>
          <a:stretch/>
        </p:blipFill>
        <p:spPr>
          <a:xfrm>
            <a:off x="116850" y="1160800"/>
            <a:ext cx="2844800" cy="3335399"/>
          </a:xfrm>
          <a:prstGeom prst="rect">
            <a:avLst/>
          </a:prstGeom>
          <a:noFill/>
          <a:ln>
            <a:noFill/>
          </a:ln>
        </p:spPr>
      </p:pic>
      <p:sp>
        <p:nvSpPr>
          <p:cNvPr id="227" name="Google Shape;227;p31"/>
          <p:cNvSpPr txBox="1"/>
          <p:nvPr/>
        </p:nvSpPr>
        <p:spPr>
          <a:xfrm>
            <a:off x="179350" y="4496200"/>
            <a:ext cx="2719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lt1"/>
                </a:solidFill>
                <a:latin typeface="Lato"/>
                <a:ea typeface="Lato"/>
                <a:cs typeface="Lato"/>
                <a:sym typeface="Lato"/>
              </a:rPr>
              <a:t>36 HOURS</a:t>
            </a:r>
            <a:endParaRPr sz="2100">
              <a:solidFill>
                <a:schemeClr val="lt1"/>
              </a:solidFill>
              <a:latin typeface="Lato"/>
              <a:ea typeface="Lato"/>
              <a:cs typeface="Lato"/>
              <a:sym typeface="Lato"/>
            </a:endParaRPr>
          </a:p>
        </p:txBody>
      </p:sp>
      <p:pic>
        <p:nvPicPr>
          <p:cNvPr id="228" name="Google Shape;228;p31"/>
          <p:cNvPicPr preferRelativeResize="0"/>
          <p:nvPr/>
        </p:nvPicPr>
        <p:blipFill rotWithShape="1">
          <a:blip r:embed="rId4">
            <a:alphaModFix/>
          </a:blip>
          <a:srcRect l="12834" r="50135"/>
          <a:stretch/>
        </p:blipFill>
        <p:spPr>
          <a:xfrm>
            <a:off x="6482025" y="178513"/>
            <a:ext cx="2574249" cy="4786487"/>
          </a:xfrm>
          <a:prstGeom prst="rect">
            <a:avLst/>
          </a:prstGeom>
          <a:noFill/>
          <a:ln>
            <a:noFill/>
          </a:ln>
        </p:spPr>
      </p:pic>
      <p:sp>
        <p:nvSpPr>
          <p:cNvPr id="229" name="Google Shape;229;p31"/>
          <p:cNvSpPr txBox="1"/>
          <p:nvPr/>
        </p:nvSpPr>
        <p:spPr>
          <a:xfrm>
            <a:off x="4396925" y="2063850"/>
            <a:ext cx="2034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lt1"/>
                </a:solidFill>
                <a:latin typeface="Lato"/>
                <a:ea typeface="Lato"/>
                <a:cs typeface="Lato"/>
                <a:sym typeface="Lato"/>
              </a:rPr>
              <a:t>~ 50 HOURS</a:t>
            </a:r>
            <a:endParaRPr sz="21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body" idx="2"/>
          </p:nvPr>
        </p:nvSpPr>
        <p:spPr>
          <a:xfrm>
            <a:off x="663850" y="1948725"/>
            <a:ext cx="7754100" cy="2870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1000"/>
              </a:spcBef>
              <a:spcAft>
                <a:spcPts val="0"/>
              </a:spcAft>
              <a:buSzPts val="1600"/>
              <a:buFont typeface="Times New Roman"/>
              <a:buChar char="●"/>
            </a:pPr>
            <a:r>
              <a:rPr lang="en" sz="1600">
                <a:latin typeface="Times New Roman"/>
                <a:ea typeface="Times New Roman"/>
                <a:cs typeface="Times New Roman"/>
                <a:sym typeface="Times New Roman"/>
              </a:rPr>
              <a:t>Classification is not a new topic in bioinformatics. In the analysis of gene expression data, genes obtained from microarray data are clustered and genes in the same cluster are considered to trigger the same function. Sequence classification is an important task in bioinformatics to produce stable, quick, and accurate results.</a:t>
            </a:r>
            <a:endParaRPr sz="1600">
              <a:latin typeface="Old Standard TT"/>
              <a:ea typeface="Old Standard TT"/>
              <a:cs typeface="Old Standard TT"/>
              <a:sym typeface="Old Standard TT"/>
            </a:endParaRPr>
          </a:p>
          <a:p>
            <a:pPr marL="457200" lvl="0" indent="-330200" algn="l" rtl="0">
              <a:lnSpc>
                <a:spcPct val="150000"/>
              </a:lnSpc>
              <a:spcBef>
                <a:spcPts val="0"/>
              </a:spcBef>
              <a:spcAft>
                <a:spcPts val="0"/>
              </a:spcAft>
              <a:buSzPts val="1600"/>
              <a:buFont typeface="Old Standard TT"/>
              <a:buChar char="●"/>
            </a:pPr>
            <a:r>
              <a:rPr lang="en" sz="1600">
                <a:latin typeface="Old Standard TT"/>
                <a:ea typeface="Old Standard TT"/>
                <a:cs typeface="Old Standard TT"/>
                <a:sym typeface="Old Standard TT"/>
              </a:rPr>
              <a:t>This project proposed a method using graphical models for sequence classification where the graph model will provide the features for training classifiers. </a:t>
            </a:r>
            <a:endParaRPr sz="1600" b="1"/>
          </a:p>
        </p:txBody>
      </p:sp>
      <p:sp>
        <p:nvSpPr>
          <p:cNvPr id="93" name="Google Shape;93;p1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0" y="0"/>
            <a:ext cx="9144000" cy="1156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 </a:t>
            </a:r>
            <a:endParaRPr/>
          </a:p>
          <a:p>
            <a:pPr marL="0" lvl="0" indent="0" algn="ctr" rtl="0">
              <a:spcBef>
                <a:spcPts val="0"/>
              </a:spcBef>
              <a:spcAft>
                <a:spcPts val="0"/>
              </a:spcAft>
              <a:buNone/>
            </a:pPr>
            <a:r>
              <a:rPr lang="en"/>
              <a:t>What we learned. </a:t>
            </a:r>
            <a:endParaRPr/>
          </a:p>
        </p:txBody>
      </p:sp>
      <p:sp>
        <p:nvSpPr>
          <p:cNvPr id="235" name="Google Shape;235;p32"/>
          <p:cNvSpPr txBox="1">
            <a:spLocks noGrp="1"/>
          </p:cNvSpPr>
          <p:nvPr>
            <p:ph type="title"/>
          </p:nvPr>
        </p:nvSpPr>
        <p:spPr>
          <a:xfrm>
            <a:off x="0" y="1359800"/>
            <a:ext cx="9144000" cy="2895900"/>
          </a:xfrm>
          <a:prstGeom prst="rect">
            <a:avLst/>
          </a:prstGeom>
        </p:spPr>
        <p:txBody>
          <a:bodyPr spcFirstLastPara="1" wrap="square" lIns="91425" tIns="91425" rIns="91425" bIns="91425" anchor="t" anchorCtr="0">
            <a:normAutofit fontScale="90000"/>
          </a:bodyPr>
          <a:lstStyle/>
          <a:p>
            <a:pPr marL="457200" lvl="0" indent="-342900" algn="l" rtl="0">
              <a:spcBef>
                <a:spcPts val="0"/>
              </a:spcBef>
              <a:spcAft>
                <a:spcPts val="0"/>
              </a:spcAft>
              <a:buSzPct val="100000"/>
              <a:buChar char="●"/>
            </a:pPr>
            <a:r>
              <a:rPr lang="en" sz="2000"/>
              <a:t>What are overlap graphs and how to construct them. </a:t>
            </a:r>
            <a:endParaRPr sz="2000"/>
          </a:p>
          <a:p>
            <a:pPr marL="457200" lvl="0" indent="-342900" algn="l" rtl="0">
              <a:spcBef>
                <a:spcPts val="0"/>
              </a:spcBef>
              <a:spcAft>
                <a:spcPts val="0"/>
              </a:spcAft>
              <a:buSzPct val="100000"/>
              <a:buChar char="●"/>
            </a:pPr>
            <a:r>
              <a:rPr lang="en" sz="2000"/>
              <a:t>Overlap-Layout-Consensus is a very effective algorithm to assemble a genome when written in C lang. </a:t>
            </a:r>
            <a:endParaRPr sz="2000"/>
          </a:p>
          <a:p>
            <a:pPr marL="457200" lvl="0" indent="-342900" algn="l" rtl="0">
              <a:spcBef>
                <a:spcPts val="0"/>
              </a:spcBef>
              <a:spcAft>
                <a:spcPts val="0"/>
              </a:spcAft>
              <a:buSzPct val="100000"/>
              <a:buChar char="●"/>
            </a:pPr>
            <a:r>
              <a:rPr lang="en" sz="2000"/>
              <a:t>Genome assembly and Sequence Classification are not the same thing. Obviously…</a:t>
            </a:r>
            <a:endParaRPr sz="2000"/>
          </a:p>
          <a:p>
            <a:pPr marL="457200" lvl="0" indent="-342900" algn="l" rtl="0">
              <a:spcBef>
                <a:spcPts val="0"/>
              </a:spcBef>
              <a:spcAft>
                <a:spcPts val="0"/>
              </a:spcAft>
              <a:buSzPct val="100000"/>
              <a:buChar char="●"/>
            </a:pPr>
            <a:r>
              <a:rPr lang="en" sz="2000"/>
              <a:t>Minimap2 + Miniasm is another very efficiency approach to assemble a genome when dealing with long reads.</a:t>
            </a:r>
            <a:endParaRPr sz="2000"/>
          </a:p>
          <a:p>
            <a:pPr marL="457200" lvl="0" indent="-342900" algn="l" rtl="0">
              <a:spcBef>
                <a:spcPts val="0"/>
              </a:spcBef>
              <a:spcAft>
                <a:spcPts val="0"/>
              </a:spcAft>
              <a:buSzPct val="100000"/>
              <a:buChar char="●"/>
            </a:pPr>
            <a:r>
              <a:rPr lang="en" sz="2000"/>
              <a:t>Although it’s probably feasible, but not very sensible to use and overlap graph for a problem of sequence classification. It’s worth considering to use De-Bruijn Graph for such problems.</a:t>
            </a:r>
            <a:endParaRPr sz="2000"/>
          </a:p>
          <a:p>
            <a:pPr marL="457200" lvl="0" indent="-342900" algn="l" rtl="0">
              <a:spcBef>
                <a:spcPts val="0"/>
              </a:spcBef>
              <a:spcAft>
                <a:spcPts val="0"/>
              </a:spcAft>
              <a:buSzPct val="100000"/>
              <a:buChar char="●"/>
            </a:pPr>
            <a:r>
              <a:rPr lang="en" sz="2000" strike="sngStrike"/>
              <a:t>Python is slow</a:t>
            </a:r>
            <a:r>
              <a:rPr lang="en" sz="2000"/>
              <a:t>. One may consider using faster languages such as C, to </a:t>
            </a:r>
            <a:endParaRPr sz="2000"/>
          </a:p>
          <a:p>
            <a:pPr marL="457200" lvl="0" indent="0" algn="l" rtl="0">
              <a:spcBef>
                <a:spcPts val="0"/>
              </a:spcBef>
              <a:spcAft>
                <a:spcPts val="0"/>
              </a:spcAft>
              <a:buNone/>
            </a:pPr>
            <a:r>
              <a:rPr lang="en" sz="2000"/>
              <a:t>Implement the algorithms that work with large datasets, such as DNA. </a:t>
            </a:r>
            <a:endParaRPr sz="2000"/>
          </a:p>
          <a:p>
            <a:pPr marL="0" lvl="0" indent="0" algn="l" rtl="0">
              <a:spcBef>
                <a:spcPts val="0"/>
              </a:spcBef>
              <a:spcAft>
                <a:spcPts val="0"/>
              </a:spcAft>
              <a:buNone/>
            </a:pP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 YOU !</a:t>
            </a:r>
            <a:endParaRPr/>
          </a:p>
        </p:txBody>
      </p:sp>
      <p:sp>
        <p:nvSpPr>
          <p:cNvPr id="241" name="Google Shape;241;p33"/>
          <p:cNvSpPr txBox="1">
            <a:spLocks noGrp="1"/>
          </p:cNvSpPr>
          <p:nvPr>
            <p:ph type="body" idx="1"/>
          </p:nvPr>
        </p:nvSpPr>
        <p:spPr>
          <a:xfrm>
            <a:off x="2969825" y="2371800"/>
            <a:ext cx="5577300" cy="636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3100"/>
              <a:t>Omar Madjitov &amp; Alenka Tang</a:t>
            </a:r>
            <a:endParaRPr sz="3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Hypothesis</a:t>
            </a:r>
            <a:endParaRPr/>
          </a:p>
        </p:txBody>
      </p:sp>
      <p:sp>
        <p:nvSpPr>
          <p:cNvPr id="99" name="Google Shape;99;p15"/>
          <p:cNvSpPr txBox="1"/>
          <p:nvPr/>
        </p:nvSpPr>
        <p:spPr>
          <a:xfrm>
            <a:off x="862325" y="2318125"/>
            <a:ext cx="7487100" cy="20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Lato"/>
                <a:ea typeface="Lato"/>
                <a:cs typeface="Lato"/>
                <a:sym typeface="Lato"/>
              </a:rPr>
              <a:t>This research project is build on the assumption that similar subsequence have similar functions and by constructing graphs from the sequence data will give us subsequence (node) and structure information which can be used for sequence classification.</a:t>
            </a:r>
            <a:endParaRPr sz="2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7800" y="369475"/>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De-Bruijn Graph Construction</a:t>
            </a:r>
            <a:endParaRPr/>
          </a:p>
        </p:txBody>
      </p:sp>
      <p:pic>
        <p:nvPicPr>
          <p:cNvPr id="105" name="Google Shape;105;p16"/>
          <p:cNvPicPr preferRelativeResize="0"/>
          <p:nvPr/>
        </p:nvPicPr>
        <p:blipFill>
          <a:blip r:embed="rId3">
            <a:alphaModFix/>
          </a:blip>
          <a:stretch>
            <a:fillRect/>
          </a:stretch>
        </p:blipFill>
        <p:spPr>
          <a:xfrm>
            <a:off x="2872338" y="1750300"/>
            <a:ext cx="2982350" cy="2209550"/>
          </a:xfrm>
          <a:prstGeom prst="rect">
            <a:avLst/>
          </a:prstGeom>
          <a:noFill/>
          <a:ln>
            <a:noFill/>
          </a:ln>
        </p:spPr>
      </p:pic>
      <p:pic>
        <p:nvPicPr>
          <p:cNvPr id="106" name="Google Shape;106;p16"/>
          <p:cNvPicPr preferRelativeResize="0"/>
          <p:nvPr/>
        </p:nvPicPr>
        <p:blipFill>
          <a:blip r:embed="rId4">
            <a:alphaModFix/>
          </a:blip>
          <a:stretch>
            <a:fillRect/>
          </a:stretch>
        </p:blipFill>
        <p:spPr>
          <a:xfrm>
            <a:off x="5991700" y="1440950"/>
            <a:ext cx="3058350" cy="2828225"/>
          </a:xfrm>
          <a:prstGeom prst="rect">
            <a:avLst/>
          </a:prstGeom>
          <a:noFill/>
          <a:ln>
            <a:noFill/>
          </a:ln>
        </p:spPr>
      </p:pic>
      <p:pic>
        <p:nvPicPr>
          <p:cNvPr id="107" name="Google Shape;107;p16"/>
          <p:cNvPicPr preferRelativeResize="0"/>
          <p:nvPr/>
        </p:nvPicPr>
        <p:blipFill>
          <a:blip r:embed="rId5">
            <a:alphaModFix/>
          </a:blip>
          <a:stretch>
            <a:fillRect/>
          </a:stretch>
        </p:blipFill>
        <p:spPr>
          <a:xfrm>
            <a:off x="74950" y="1860226"/>
            <a:ext cx="2660375" cy="19896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299800" y="1318650"/>
            <a:ext cx="3731100" cy="168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chemeClr val="accent1"/>
                </a:solidFill>
                <a:latin typeface="Lato"/>
                <a:ea typeface="Lato"/>
                <a:cs typeface="Lato"/>
                <a:sym typeface="Lato"/>
              </a:rPr>
              <a:t>Node embedding and graph feature representation</a:t>
            </a:r>
            <a:endParaRPr sz="2400">
              <a:solidFill>
                <a:schemeClr val="accent1"/>
              </a:solidFill>
              <a:latin typeface="Lato"/>
              <a:ea typeface="Lato"/>
              <a:cs typeface="Lato"/>
              <a:sym typeface="Lato"/>
            </a:endParaRPr>
          </a:p>
          <a:p>
            <a:pPr marL="0" lvl="0" indent="0" algn="l" rtl="0">
              <a:spcBef>
                <a:spcPts val="0"/>
              </a:spcBef>
              <a:spcAft>
                <a:spcPts val="0"/>
              </a:spcAft>
              <a:buNone/>
            </a:pPr>
            <a:endParaRPr/>
          </a:p>
        </p:txBody>
      </p:sp>
      <p:sp>
        <p:nvSpPr>
          <p:cNvPr id="113" name="Google Shape;113;p17"/>
          <p:cNvSpPr txBox="1">
            <a:spLocks noGrp="1"/>
          </p:cNvSpPr>
          <p:nvPr>
            <p:ph type="subTitle" idx="1"/>
          </p:nvPr>
        </p:nvSpPr>
        <p:spPr>
          <a:xfrm>
            <a:off x="385450" y="3161525"/>
            <a:ext cx="3640500" cy="1421100"/>
          </a:xfrm>
          <a:prstGeom prst="rect">
            <a:avLst/>
          </a:prstGeom>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1200"/>
              </a:spcAft>
              <a:buNone/>
            </a:pPr>
            <a:r>
              <a:rPr lang="en" sz="1300"/>
              <a:t>We first used Node2Vec with 64 dimensions to generate feature vector for each node of the graph then we sum up the same feature for all nodes to get the feature vector for the entire graph. Therefore allowing each sequence to have its unique feature vector from the graph.</a:t>
            </a:r>
            <a:endParaRPr sz="1300"/>
          </a:p>
        </p:txBody>
      </p:sp>
      <p:pic>
        <p:nvPicPr>
          <p:cNvPr id="114" name="Google Shape;114;p17"/>
          <p:cNvPicPr preferRelativeResize="0"/>
          <p:nvPr/>
        </p:nvPicPr>
        <p:blipFill>
          <a:blip r:embed="rId3">
            <a:alphaModFix/>
          </a:blip>
          <a:stretch>
            <a:fillRect/>
          </a:stretch>
        </p:blipFill>
        <p:spPr>
          <a:xfrm>
            <a:off x="4707950" y="2169975"/>
            <a:ext cx="3986350" cy="2973525"/>
          </a:xfrm>
          <a:prstGeom prst="rect">
            <a:avLst/>
          </a:prstGeom>
          <a:noFill/>
          <a:ln>
            <a:noFill/>
          </a:ln>
        </p:spPr>
      </p:pic>
      <p:pic>
        <p:nvPicPr>
          <p:cNvPr id="115" name="Google Shape;115;p17"/>
          <p:cNvPicPr preferRelativeResize="0"/>
          <p:nvPr/>
        </p:nvPicPr>
        <p:blipFill>
          <a:blip r:embed="rId4">
            <a:alphaModFix/>
          </a:blip>
          <a:stretch>
            <a:fillRect/>
          </a:stretch>
        </p:blipFill>
        <p:spPr>
          <a:xfrm>
            <a:off x="4572000" y="357850"/>
            <a:ext cx="4618750" cy="2441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Classifier</a:t>
            </a:r>
            <a:endParaRPr/>
          </a:p>
        </p:txBody>
      </p:sp>
      <p:sp>
        <p:nvSpPr>
          <p:cNvPr id="121" name="Google Shape;121;p1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sz="1600"/>
              <a:t>The accuracy with the default parameter value with kmer = 3, 5, 10 is 27%, 50% and 36.5%</a:t>
            </a:r>
            <a:endParaRPr sz="1600"/>
          </a:p>
          <a:p>
            <a:pPr marL="457200" lvl="0" indent="-330200" algn="l" rtl="0">
              <a:spcBef>
                <a:spcPts val="0"/>
              </a:spcBef>
              <a:spcAft>
                <a:spcPts val="0"/>
              </a:spcAft>
              <a:buSzPts val="1600"/>
              <a:buAutoNum type="arabicPeriod"/>
            </a:pPr>
            <a:r>
              <a:rPr lang="en" sz="1600"/>
              <a:t>We also tested different C and gamma value for the rbf kernel as well as using the linear kernel.</a:t>
            </a:r>
            <a:endParaRPr sz="1600"/>
          </a:p>
        </p:txBody>
      </p:sp>
      <p:pic>
        <p:nvPicPr>
          <p:cNvPr id="122" name="Google Shape;122;p18"/>
          <p:cNvPicPr preferRelativeResize="0"/>
          <p:nvPr/>
        </p:nvPicPr>
        <p:blipFill>
          <a:blip r:embed="rId3">
            <a:alphaModFix/>
          </a:blip>
          <a:stretch>
            <a:fillRect/>
          </a:stretch>
        </p:blipFill>
        <p:spPr>
          <a:xfrm>
            <a:off x="5129650" y="0"/>
            <a:ext cx="3956074" cy="2514300"/>
          </a:xfrm>
          <a:prstGeom prst="rect">
            <a:avLst/>
          </a:prstGeom>
          <a:noFill/>
          <a:ln>
            <a:noFill/>
          </a:ln>
        </p:spPr>
      </p:pic>
      <p:pic>
        <p:nvPicPr>
          <p:cNvPr id="123" name="Google Shape;123;p18"/>
          <p:cNvPicPr preferRelativeResize="0"/>
          <p:nvPr/>
        </p:nvPicPr>
        <p:blipFill>
          <a:blip r:embed="rId4">
            <a:alphaModFix/>
          </a:blip>
          <a:stretch>
            <a:fillRect/>
          </a:stretch>
        </p:blipFill>
        <p:spPr>
          <a:xfrm>
            <a:off x="5311425" y="2571750"/>
            <a:ext cx="3774299" cy="25161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 and Future Work</a:t>
            </a:r>
            <a:endParaRPr/>
          </a:p>
        </p:txBody>
      </p:sp>
      <p:sp>
        <p:nvSpPr>
          <p:cNvPr id="129" name="Google Shape;129;p19"/>
          <p:cNvSpPr txBox="1">
            <a:spLocks noGrp="1"/>
          </p:cNvSpPr>
          <p:nvPr>
            <p:ph type="body" idx="1"/>
          </p:nvPr>
        </p:nvSpPr>
        <p:spPr>
          <a:xfrm>
            <a:off x="729325" y="2078875"/>
            <a:ext cx="7990200" cy="2261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sz="1600"/>
              <a:t>The random work for Node Embedding is very computationally heavy and the current embedding fell short on capturing the different subsequence appearing in each sequence data.</a:t>
            </a:r>
            <a:endParaRPr sz="1600"/>
          </a:p>
          <a:p>
            <a:pPr marL="457200" lvl="0" indent="-330200" algn="l" rtl="0">
              <a:spcBef>
                <a:spcPts val="0"/>
              </a:spcBef>
              <a:spcAft>
                <a:spcPts val="0"/>
              </a:spcAft>
              <a:buSzPts val="1600"/>
              <a:buAutoNum type="arabicPeriod"/>
            </a:pPr>
            <a:r>
              <a:rPr lang="en" sz="1600"/>
              <a:t>We could combine the graph/node embedding with informations on the subsequences appeared in each sequence as features for the classifiers.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499850" y="174400"/>
            <a:ext cx="8268600" cy="74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OVERLAP GRAPH CONSTRUCTION</a:t>
            </a:r>
            <a:endParaRPr/>
          </a:p>
        </p:txBody>
      </p:sp>
      <p:sp>
        <p:nvSpPr>
          <p:cNvPr id="135" name="Google Shape;135;p20"/>
          <p:cNvSpPr txBox="1">
            <a:spLocks noGrp="1"/>
          </p:cNvSpPr>
          <p:nvPr>
            <p:ph type="title"/>
          </p:nvPr>
        </p:nvSpPr>
        <p:spPr>
          <a:xfrm>
            <a:off x="599775" y="923800"/>
            <a:ext cx="8268600" cy="7494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a:t>journey…</a:t>
            </a:r>
            <a:endParaRPr/>
          </a:p>
        </p:txBody>
      </p:sp>
      <p:pic>
        <p:nvPicPr>
          <p:cNvPr id="136" name="Google Shape;136;p20"/>
          <p:cNvPicPr preferRelativeResize="0"/>
          <p:nvPr/>
        </p:nvPicPr>
        <p:blipFill>
          <a:blip r:embed="rId3">
            <a:alphaModFix/>
          </a:blip>
          <a:stretch>
            <a:fillRect/>
          </a:stretch>
        </p:blipFill>
        <p:spPr>
          <a:xfrm>
            <a:off x="152400" y="1825600"/>
            <a:ext cx="1605726" cy="1605726"/>
          </a:xfrm>
          <a:prstGeom prst="rect">
            <a:avLst/>
          </a:prstGeom>
          <a:noFill/>
          <a:ln>
            <a:noFill/>
          </a:ln>
        </p:spPr>
      </p:pic>
      <p:pic>
        <p:nvPicPr>
          <p:cNvPr id="137" name="Google Shape;137;p20"/>
          <p:cNvPicPr preferRelativeResize="0"/>
          <p:nvPr/>
        </p:nvPicPr>
        <p:blipFill>
          <a:blip r:embed="rId4">
            <a:alphaModFix/>
          </a:blip>
          <a:stretch>
            <a:fillRect/>
          </a:stretch>
        </p:blipFill>
        <p:spPr>
          <a:xfrm>
            <a:off x="499850" y="2341900"/>
            <a:ext cx="1605724" cy="1605724"/>
          </a:xfrm>
          <a:prstGeom prst="rect">
            <a:avLst/>
          </a:prstGeom>
          <a:noFill/>
          <a:ln>
            <a:noFill/>
          </a:ln>
        </p:spPr>
      </p:pic>
      <p:pic>
        <p:nvPicPr>
          <p:cNvPr id="138" name="Google Shape;138;p20"/>
          <p:cNvPicPr preferRelativeResize="0"/>
          <p:nvPr/>
        </p:nvPicPr>
        <p:blipFill>
          <a:blip r:embed="rId5">
            <a:alphaModFix/>
          </a:blip>
          <a:stretch>
            <a:fillRect/>
          </a:stretch>
        </p:blipFill>
        <p:spPr>
          <a:xfrm>
            <a:off x="1156351" y="2972200"/>
            <a:ext cx="1701151" cy="1701151"/>
          </a:xfrm>
          <a:prstGeom prst="rect">
            <a:avLst/>
          </a:prstGeom>
          <a:noFill/>
          <a:ln>
            <a:noFill/>
          </a:ln>
        </p:spPr>
      </p:pic>
      <p:pic>
        <p:nvPicPr>
          <p:cNvPr id="139" name="Google Shape;139;p20"/>
          <p:cNvPicPr preferRelativeResize="0"/>
          <p:nvPr/>
        </p:nvPicPr>
        <p:blipFill>
          <a:blip r:embed="rId6">
            <a:alphaModFix/>
          </a:blip>
          <a:stretch>
            <a:fillRect/>
          </a:stretch>
        </p:blipFill>
        <p:spPr>
          <a:xfrm>
            <a:off x="2608875" y="2230225"/>
            <a:ext cx="2172201" cy="2172201"/>
          </a:xfrm>
          <a:prstGeom prst="rect">
            <a:avLst/>
          </a:prstGeom>
          <a:noFill/>
          <a:ln>
            <a:noFill/>
          </a:ln>
        </p:spPr>
      </p:pic>
      <p:pic>
        <p:nvPicPr>
          <p:cNvPr id="140" name="Google Shape;140;p20"/>
          <p:cNvPicPr preferRelativeResize="0"/>
          <p:nvPr/>
        </p:nvPicPr>
        <p:blipFill>
          <a:blip r:embed="rId7">
            <a:alphaModFix/>
          </a:blip>
          <a:stretch>
            <a:fillRect/>
          </a:stretch>
        </p:blipFill>
        <p:spPr>
          <a:xfrm>
            <a:off x="3836375" y="1097925"/>
            <a:ext cx="2389725" cy="2389725"/>
          </a:xfrm>
          <a:prstGeom prst="rect">
            <a:avLst/>
          </a:prstGeom>
          <a:noFill/>
          <a:ln>
            <a:noFill/>
          </a:ln>
        </p:spPr>
      </p:pic>
      <p:pic>
        <p:nvPicPr>
          <p:cNvPr id="141" name="Google Shape;141;p20"/>
          <p:cNvPicPr preferRelativeResize="0"/>
          <p:nvPr/>
        </p:nvPicPr>
        <p:blipFill>
          <a:blip r:embed="rId8">
            <a:alphaModFix/>
          </a:blip>
          <a:stretch>
            <a:fillRect/>
          </a:stretch>
        </p:blipFill>
        <p:spPr>
          <a:xfrm>
            <a:off x="5042675" y="2060238"/>
            <a:ext cx="2613100" cy="2613100"/>
          </a:xfrm>
          <a:prstGeom prst="rect">
            <a:avLst/>
          </a:prstGeom>
          <a:noFill/>
          <a:ln>
            <a:noFill/>
          </a:ln>
        </p:spPr>
      </p:pic>
      <p:sp>
        <p:nvSpPr>
          <p:cNvPr id="142" name="Google Shape;142;p20"/>
          <p:cNvSpPr txBox="1">
            <a:spLocks noGrp="1"/>
          </p:cNvSpPr>
          <p:nvPr>
            <p:ph type="title"/>
          </p:nvPr>
        </p:nvSpPr>
        <p:spPr>
          <a:xfrm>
            <a:off x="7655771" y="2770075"/>
            <a:ext cx="1488300" cy="7494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r>
              <a:rPr lang="en"/>
              <a:t>…yuck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13575" y="0"/>
            <a:ext cx="9030300" cy="3354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2100"/>
              <a:t>HOW DO YOU EVEN CONSTRUCT AN OVERLAP GRAPH? </a:t>
            </a:r>
            <a:endParaRPr sz="2100"/>
          </a:p>
        </p:txBody>
      </p:sp>
      <p:pic>
        <p:nvPicPr>
          <p:cNvPr id="148" name="Google Shape;148;p21"/>
          <p:cNvPicPr preferRelativeResize="0"/>
          <p:nvPr/>
        </p:nvPicPr>
        <p:blipFill>
          <a:blip r:embed="rId3">
            <a:alphaModFix/>
          </a:blip>
          <a:stretch>
            <a:fillRect/>
          </a:stretch>
        </p:blipFill>
        <p:spPr>
          <a:xfrm>
            <a:off x="113575" y="513200"/>
            <a:ext cx="2509989" cy="4503299"/>
          </a:xfrm>
          <a:prstGeom prst="rect">
            <a:avLst/>
          </a:prstGeom>
          <a:noFill/>
          <a:ln>
            <a:noFill/>
          </a:ln>
        </p:spPr>
      </p:pic>
      <p:pic>
        <p:nvPicPr>
          <p:cNvPr id="149" name="Google Shape;149;p21"/>
          <p:cNvPicPr preferRelativeResize="0"/>
          <p:nvPr/>
        </p:nvPicPr>
        <p:blipFill>
          <a:blip r:embed="rId4">
            <a:alphaModFix/>
          </a:blip>
          <a:stretch>
            <a:fillRect/>
          </a:stretch>
        </p:blipFill>
        <p:spPr>
          <a:xfrm>
            <a:off x="2775964" y="513200"/>
            <a:ext cx="4403962" cy="4503300"/>
          </a:xfrm>
          <a:prstGeom prst="rect">
            <a:avLst/>
          </a:prstGeom>
          <a:noFill/>
          <a:ln>
            <a:noFill/>
          </a:ln>
        </p:spPr>
      </p:pic>
      <p:sp>
        <p:nvSpPr>
          <p:cNvPr id="150" name="Google Shape;150;p21"/>
          <p:cNvSpPr txBox="1"/>
          <p:nvPr/>
        </p:nvSpPr>
        <p:spPr>
          <a:xfrm>
            <a:off x="7179925" y="1986275"/>
            <a:ext cx="1765200" cy="17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1"/>
                </a:solidFill>
                <a:latin typeface="Lato"/>
                <a:ea typeface="Lato"/>
                <a:cs typeface="Lato"/>
                <a:sym typeface="Lato"/>
              </a:rPr>
              <a:t>←</a:t>
            </a:r>
            <a:endParaRPr sz="3500">
              <a:solidFill>
                <a:schemeClr val="accent1"/>
              </a:solidFill>
              <a:latin typeface="Lato"/>
              <a:ea typeface="Lato"/>
              <a:cs typeface="Lato"/>
              <a:sym typeface="Lato"/>
            </a:endParaRPr>
          </a:p>
          <a:p>
            <a:pPr marL="0" lvl="0" indent="0" algn="ctr" rtl="0">
              <a:spcBef>
                <a:spcPts val="0"/>
              </a:spcBef>
              <a:spcAft>
                <a:spcPts val="0"/>
              </a:spcAft>
              <a:buNone/>
            </a:pPr>
            <a:r>
              <a:rPr lang="en" sz="3500">
                <a:solidFill>
                  <a:schemeClr val="accent1"/>
                </a:solidFill>
                <a:latin typeface="Lato"/>
                <a:ea typeface="Lato"/>
                <a:cs typeface="Lato"/>
                <a:sym typeface="Lato"/>
              </a:rPr>
              <a:t>LIKE</a:t>
            </a:r>
            <a:endParaRPr sz="3500">
              <a:solidFill>
                <a:schemeClr val="accent1"/>
              </a:solidFill>
              <a:latin typeface="Lato"/>
              <a:ea typeface="Lato"/>
              <a:cs typeface="Lato"/>
              <a:sym typeface="Lato"/>
            </a:endParaRPr>
          </a:p>
          <a:p>
            <a:pPr marL="0" lvl="0" indent="0" algn="ctr" rtl="0">
              <a:spcBef>
                <a:spcPts val="0"/>
              </a:spcBef>
              <a:spcAft>
                <a:spcPts val="0"/>
              </a:spcAft>
              <a:buNone/>
            </a:pPr>
            <a:r>
              <a:rPr lang="en" sz="3500">
                <a:solidFill>
                  <a:schemeClr val="accent1"/>
                </a:solidFill>
                <a:latin typeface="Lato"/>
                <a:ea typeface="Lato"/>
                <a:cs typeface="Lato"/>
                <a:sym typeface="Lato"/>
              </a:rPr>
              <a:t>THIS</a:t>
            </a:r>
            <a:endParaRPr sz="35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860</Words>
  <Application>Microsoft Office PowerPoint</Application>
  <PresentationFormat>On-screen Show (16:9)</PresentationFormat>
  <Paragraphs>80</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Lato</vt:lpstr>
      <vt:lpstr>Arial</vt:lpstr>
      <vt:lpstr>Raleway</vt:lpstr>
      <vt:lpstr>Times New Roman</vt:lpstr>
      <vt:lpstr>Old Standard TT</vt:lpstr>
      <vt:lpstr>Streamline</vt:lpstr>
      <vt:lpstr>Sequence Classification via Graph</vt:lpstr>
      <vt:lpstr>Introduction</vt:lpstr>
      <vt:lpstr>Hypothesis</vt:lpstr>
      <vt:lpstr>De-Bruijn Graph Construction</vt:lpstr>
      <vt:lpstr>Node embedding and graph feature representation </vt:lpstr>
      <vt:lpstr>Classifier</vt:lpstr>
      <vt:lpstr>Challenge and Future Work</vt:lpstr>
      <vt:lpstr>OVERLAP GRAPH CONSTRUCTION</vt:lpstr>
      <vt:lpstr>HOW DO YOU EVEN CONSTRUCT AN OVERLAP GRAPH? </vt:lpstr>
      <vt:lpstr>PowerPoint Presentation</vt:lpstr>
      <vt:lpstr>WRONG TURN: GENOME ASSEMBLY Overlap - Layout - Consensus: </vt:lpstr>
      <vt:lpstr>WRONG TURNS:  Overlaps: </vt:lpstr>
      <vt:lpstr>WRONG TURNS:  LAYOUT: </vt:lpstr>
      <vt:lpstr>WRONG TURNS:  CONSENSUS: </vt:lpstr>
      <vt:lpstr>How I assembled a genome on accident  w/ Miniasm + Bandage </vt:lpstr>
      <vt:lpstr>HOW LONG DID IT TAKE ?</vt:lpstr>
      <vt:lpstr>BACK ON TRACK:</vt:lpstr>
      <vt:lpstr>BACK ON TRACK:</vt:lpstr>
      <vt:lpstr>BACK ON TRACK:  CONSTRAINTS TIME + POWER</vt:lpstr>
      <vt:lpstr>CONCLUSIONS:  What we learned.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Classification via Graph</dc:title>
  <cp:lastModifiedBy>Omar Madjitov</cp:lastModifiedBy>
  <cp:revision>1</cp:revision>
  <dcterms:modified xsi:type="dcterms:W3CDTF">2024-04-18T22:05:16Z</dcterms:modified>
</cp:coreProperties>
</file>